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69" r:id="rId3"/>
    <p:sldId id="258" r:id="rId4"/>
    <p:sldId id="257" r:id="rId5"/>
    <p:sldId id="260" r:id="rId6"/>
    <p:sldId id="274" r:id="rId7"/>
    <p:sldId id="270" r:id="rId8"/>
    <p:sldId id="272" r:id="rId9"/>
    <p:sldId id="273" r:id="rId10"/>
    <p:sldId id="264" r:id="rId11"/>
    <p:sldId id="271" r:id="rId12"/>
    <p:sldId id="265" r:id="rId13"/>
    <p:sldId id="266" r:id="rId14"/>
    <p:sldId id="275" r:id="rId15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29" autoAdjust="0"/>
    <p:restoredTop sz="94660"/>
  </p:normalViewPr>
  <p:slideViewPr>
    <p:cSldViewPr snapToGrid="0">
      <p:cViewPr varScale="1">
        <p:scale>
          <a:sx n="65" d="100"/>
          <a:sy n="65" d="100"/>
        </p:scale>
        <p:origin x="1314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dirty="0">
                <a:solidFill>
                  <a:srgbClr val="FF0000"/>
                </a:solidFill>
              </a:rPr>
              <a:t>Have you ever thought about buying a house?</a:t>
            </a:r>
          </a:p>
          <a:p>
            <a:r>
              <a:rPr lang="en-US" sz="1100" b="1" dirty="0">
                <a:solidFill>
                  <a:srgbClr val="FF0000"/>
                </a:solidFill>
              </a:rPr>
              <a:t>What characteristics should it have?</a:t>
            </a:r>
          </a:p>
          <a:p>
            <a:r>
              <a:rPr lang="en-US" sz="1100" b="1" dirty="0">
                <a:solidFill>
                  <a:srgbClr val="FF0000"/>
                </a:solidFill>
              </a:rPr>
              <a:t>What impact does the first impression have?</a:t>
            </a:r>
          </a:p>
          <a:p>
            <a:r>
              <a:rPr lang="en-US" sz="1100" b="1" dirty="0">
                <a:solidFill>
                  <a:srgbClr val="FF0000"/>
                </a:solidFill>
              </a:rPr>
              <a:t>Have you ever suspected that the price was too high?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565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07bfda39f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g107bfda39f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07bfda39f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g107bfda39f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08677e9309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08677e9309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>
                <a:solidFill>
                  <a:schemeClr val="dk1"/>
                </a:solidFill>
              </a:rPr>
              <a:t>Aggiungerei da dire che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it-IT">
                <a:solidFill>
                  <a:schemeClr val="dk1"/>
                </a:solidFill>
              </a:rPr>
              <a:t>Abbiamo creato delle altre variabili di interesse quali geodist_index, renovate_index ecc.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it-IT">
                <a:solidFill>
                  <a:schemeClr val="dk1"/>
                </a:solidFill>
              </a:rPr>
              <a:t>Per alcune variabili quali sqm_living, sqm_lot ecc. siamo passate ai log10 avendo un comportamento migliore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it-IT">
                <a:solidFill>
                  <a:schemeClr val="dk1"/>
                </a:solidFill>
              </a:rPr>
              <a:t>Tramite un’esplorazione di tutte le singole covariate abbiamo scelto di considerare queste 6 per l’outlier detection (le altre o apparivano completely useless o restituivano gli stessi outliers di quelle considerate)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it-IT">
                <a:solidFill>
                  <a:schemeClr val="dk1"/>
                </a:solidFill>
              </a:rPr>
              <a:t>Troviamo 1270 outliers che rimuoviamo creando un cleaned dataset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083db57590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083db57590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07bfda39f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400">
                <a:solidFill>
                  <a:schemeClr val="dk1"/>
                </a:solidFill>
              </a:rPr>
              <a:t>Smoothing splines for both the features and their interactions.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g107bfda39f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083db57590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083db57590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iapositiva titolo">
  <p:cSld name="2_Diapositiva titolo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PICTURE_WITH_CAPTION_TEXT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1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01" name="Google Shape;301;p1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02" name="Google Shape;302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3" name="Google Shape;303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4" name="Google Shape;304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VERTICAL_TEXT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2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12"/>
          <p:cNvSpPr txBox="1">
            <a:spLocks noGrp="1"/>
          </p:cNvSpPr>
          <p:nvPr>
            <p:ph type="body" idx="1"/>
          </p:nvPr>
        </p:nvSpPr>
        <p:spPr>
          <a:xfrm rot="5400000">
            <a:off x="2265945" y="-208544"/>
            <a:ext cx="4525963" cy="8143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8" name="Google Shape;30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9" name="Google Shape;30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0" name="Google Shape;31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verticale e testo" type="vertTitleAndTx">
  <p:cSld name="VERTICAL_TITLE_AND_VERTICAL_TEXT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3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1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4" name="Google Shape;314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5" name="Google Shape;315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6" name="Google Shape;316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/>
          <p:nvPr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3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23726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/>
          <p:nvPr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" name="Google Shape;14;p3"/>
          <p:cNvGrpSpPr/>
          <p:nvPr/>
        </p:nvGrpSpPr>
        <p:grpSpPr>
          <a:xfrm>
            <a:off x="48007" y="1089904"/>
            <a:ext cx="9036648" cy="180000"/>
            <a:chOff x="1218340" y="275867"/>
            <a:chExt cx="17715122" cy="567843"/>
          </a:xfrm>
        </p:grpSpPr>
        <p:cxnSp>
          <p:nvCxnSpPr>
            <p:cNvPr id="15" name="Google Shape;15;p3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" name="Google Shape;16;p3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3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" name="Google Shape;18;p3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" name="Google Shape;19;p3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" name="Google Shape;20;p3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" name="Google Shape;21;p3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" name="Google Shape;22;p3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" name="Google Shape;23;p3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" name="Google Shape;24;p3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" name="Google Shape;25;p3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" name="Google Shape;26;p3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" name="Google Shape;27;p3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" name="Google Shape;28;p3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" name="Google Shape;29;p3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" name="Google Shape;30;p3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" name="Google Shape;31;p3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" name="Google Shape;32;p3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" name="Google Shape;33;p3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" name="Google Shape;34;p3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" name="Google Shape;35;p3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" name="Google Shape;36;p3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" name="Google Shape;37;p3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" name="Google Shape;38;p3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" name="Google Shape;39;p3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" name="Google Shape;40;p3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" name="Google Shape;41;p3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" name="Google Shape;42;p3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" name="Google Shape;43;p3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" name="Google Shape;44;p3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" name="Google Shape;45;p3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" name="Google Shape;46;p3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7" name="Google Shape;47;p3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8" name="Google Shape;48;p3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9" name="Google Shape;49;p3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0" name="Google Shape;50;p3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1" name="Google Shape;51;p3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" name="Google Shape;52;p3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" name="Google Shape;53;p3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" name="Google Shape;54;p3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" name="Google Shape;55;p3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" name="Google Shape;56;p3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" name="Google Shape;57;p3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" name="Google Shape;58;p3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" name="Google Shape;59;p3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" name="Google Shape;60;p3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" name="Google Shape;61;p3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" name="Google Shape;62;p3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" name="Google Shape;63;p3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4" name="Google Shape;64;p3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" name="Google Shape;65;p3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" name="Google Shape;66;p3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7" name="Google Shape;67;p3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8" name="Google Shape;68;p3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" name="Google Shape;69;p3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0" name="Google Shape;70;p3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1" name="Google Shape;71;p3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2" name="Google Shape;72;p3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3" name="Google Shape;73;p3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4" name="Google Shape;74;p3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5" name="Google Shape;75;p3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6" name="Google Shape;76;p3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" name="Google Shape;77;p3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" name="Google Shape;78;p3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" name="Google Shape;79;p3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" name="Google Shape;80;p3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" name="Google Shape;81;p3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" name="Google Shape;82;p3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" name="Google Shape;83;p3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" name="Google Shape;84;p3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" name="Google Shape;85;p3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" name="Google Shape;86;p3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" name="Google Shape;87;p3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" name="Google Shape;88;p3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" name="Google Shape;89;p3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" name="Google Shape;90;p3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" name="Google Shape;91;p3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" name="Google Shape;92;p3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" name="Google Shape;93;p3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" name="Google Shape;94;p3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" name="Google Shape;95;p3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" name="Google Shape;96;p3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" name="Google Shape;97;p3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" name="Google Shape;98;p3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" name="Google Shape;99;p3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" name="Google Shape;100;p3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" name="Google Shape;101;p3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" name="Google Shape;102;p3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" name="Google Shape;103;p3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" name="Google Shape;105;p3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" name="Google Shape;106;p3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" name="Google Shape;107;p3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" name="Google Shape;108;p3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" name="Google Shape;109;p3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0" name="Google Shape;110;p3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1" name="Google Shape;111;p3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2" name="Google Shape;112;p3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3" name="Google Shape;113;p3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4" name="Google Shape;114;p3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5" name="Google Shape;115;p3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6" name="Google Shape;116;p3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7" name="Google Shape;117;p3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8" name="Google Shape;118;p3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9" name="Google Shape;119;p3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0" name="Google Shape;120;p3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" name="Google Shape;121;p3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2" name="Google Shape;122;p3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3" name="Google Shape;123;p3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" name="Google Shape;124;p3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5" name="Google Shape;125;p3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6" name="Google Shape;126;p3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7" name="Google Shape;127;p3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8" name="Google Shape;128;p3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9" name="Google Shape;129;p3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0" name="Google Shape;130;p3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1" name="Google Shape;131;p3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2" name="Google Shape;132;p3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3" name="Google Shape;133;p3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4" name="Google Shape;134;p3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TITLE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/>
          <p:cNvSpPr/>
          <p:nvPr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7" name="Google Shape;137;p4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138" name="Google Shape;138;p4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9" name="Google Shape;139;p4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0" name="Google Shape;140;p4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1" name="Google Shape;141;p4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2" name="Google Shape;142;p4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3" name="Google Shape;143;p4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4" name="Google Shape;144;p4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5" name="Google Shape;145;p4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6" name="Google Shape;146;p4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7" name="Google Shape;147;p4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8" name="Google Shape;148;p4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9" name="Google Shape;149;p4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0" name="Google Shape;150;p4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1" name="Google Shape;151;p4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2" name="Google Shape;152;p4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3" name="Google Shape;153;p4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4" name="Google Shape;154;p4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5" name="Google Shape;155;p4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6" name="Google Shape;156;p4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7" name="Google Shape;157;p4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8" name="Google Shape;158;p4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9" name="Google Shape;159;p4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0" name="Google Shape;160;p4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1" name="Google Shape;161;p4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2" name="Google Shape;162;p4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3" name="Google Shape;163;p4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4" name="Google Shape;164;p4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5" name="Google Shape;165;p4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6" name="Google Shape;166;p4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7" name="Google Shape;167;p4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8" name="Google Shape;168;p4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9" name="Google Shape;169;p4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1" name="Google Shape;171;p4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2" name="Google Shape;172;p4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3" name="Google Shape;173;p4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4" name="Google Shape;174;p4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5" name="Google Shape;175;p4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6" name="Google Shape;176;p4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7" name="Google Shape;177;p4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8" name="Google Shape;178;p4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9" name="Google Shape;179;p4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0" name="Google Shape;180;p4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1" name="Google Shape;181;p4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2" name="Google Shape;182;p4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3" name="Google Shape;183;p4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4" name="Google Shape;184;p4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5" name="Google Shape;185;p4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6" name="Google Shape;186;p4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7" name="Google Shape;187;p4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8" name="Google Shape;188;p4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9" name="Google Shape;189;p4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0" name="Google Shape;190;p4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1" name="Google Shape;191;p4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2" name="Google Shape;192;p4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3" name="Google Shape;193;p4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4" name="Google Shape;194;p4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5" name="Google Shape;195;p4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6" name="Google Shape;196;p4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7" name="Google Shape;197;p4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8" name="Google Shape;198;p4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9" name="Google Shape;199;p4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0" name="Google Shape;200;p4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1" name="Google Shape;201;p4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2" name="Google Shape;202;p4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3" name="Google Shape;203;p4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4" name="Google Shape;204;p4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5" name="Google Shape;205;p4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6" name="Google Shape;206;p4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7" name="Google Shape;207;p4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8" name="Google Shape;208;p4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9" name="Google Shape;209;p4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0" name="Google Shape;210;p4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1" name="Google Shape;211;p4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2" name="Google Shape;212;p4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3" name="Google Shape;213;p4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4" name="Google Shape;214;p4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5" name="Google Shape;215;p4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6" name="Google Shape;216;p4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7" name="Google Shape;217;p4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8" name="Google Shape;218;p4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9" name="Google Shape;219;p4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0" name="Google Shape;220;p4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1" name="Google Shape;221;p4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2" name="Google Shape;222;p4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3" name="Google Shape;223;p4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4" name="Google Shape;224;p4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5" name="Google Shape;225;p4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6" name="Google Shape;226;p4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7" name="Google Shape;227;p4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8" name="Google Shape;228;p4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9" name="Google Shape;229;p4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0" name="Google Shape;230;p4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1" name="Google Shape;231;p4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2" name="Google Shape;232;p4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3" name="Google Shape;233;p4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4" name="Google Shape;234;p4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5" name="Google Shape;235;p4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6" name="Google Shape;236;p4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7" name="Google Shape;237;p4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8" name="Google Shape;238;p4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9" name="Google Shape;239;p4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0" name="Google Shape;240;p4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1" name="Google Shape;241;p4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2" name="Google Shape;242;p4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3" name="Google Shape;243;p4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4" name="Google Shape;244;p4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5" name="Google Shape;245;p4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6" name="Google Shape;246;p4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7" name="Google Shape;247;p4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8" name="Google Shape;248;p4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9" name="Google Shape;249;p4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0" name="Google Shape;250;p4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1" name="Google Shape;251;p4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2" name="Google Shape;252;p4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3" name="Google Shape;253;p4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4" name="Google Shape;254;p4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5" name="Google Shape;255;p4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6" name="Google Shape;256;p4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7" name="Google Shape;257;p4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58" name="Google Shape;258;p4"/>
          <p:cNvSpPr txBox="1"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4"/>
          <p:cNvSpPr txBox="1"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 type="secHead">
  <p:cSld name="SECTION_HEADER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4" name="Google Shape;26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5" name="Google Shape;265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2" type="twoObj">
  <p:cSld name="TWO_OBJECTS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69" name="Google Shape;269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70" name="Google Shape;270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1" name="Google Shape;271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2" name="Google Shape;272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TWO_OBJECTS_WITH_TEXT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7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76" name="Google Shape;276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77" name="Google Shape;277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78" name="Google Shape;278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79" name="Google Shape;279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0" name="Google Shape;280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1" name="Google Shape;281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TITLE_ONLY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8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5" name="Google Shape;285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6" name="Google Shape;286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o" type="blank">
  <p:cSld name="BLANK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9" name="Google Shape;28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0" name="Google Shape;29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 type="objTx">
  <p:cSld name="OBJECT_WITH_CAPTION_TEXT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1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94" name="Google Shape;294;p1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5" name="Google Shape;29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6" name="Google Shape;29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7" name="Google Shape;29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14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4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it-IT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it-IT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it-IT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/>
          </a:p>
        </p:txBody>
      </p:sp>
      <p:sp>
        <p:nvSpPr>
          <p:cNvPr id="323" name="Google Shape;323;p14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/>
          </a:p>
          <a:p>
            <a:pPr marL="0" marR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4" name="Google Shape;324;p14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4"/>
          <p:cNvSpPr/>
          <p:nvPr/>
        </p:nvSpPr>
        <p:spPr>
          <a:xfrm>
            <a:off x="0" y="3816351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6" name="Google Shape;326;p14"/>
          <p:cNvGrpSpPr/>
          <p:nvPr/>
        </p:nvGrpSpPr>
        <p:grpSpPr>
          <a:xfrm>
            <a:off x="48007" y="3816351"/>
            <a:ext cx="9036648" cy="180000"/>
            <a:chOff x="1218340" y="275867"/>
            <a:chExt cx="17715122" cy="567843"/>
          </a:xfrm>
        </p:grpSpPr>
        <p:cxnSp>
          <p:nvCxnSpPr>
            <p:cNvPr id="327" name="Google Shape;327;p14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8" name="Google Shape;328;p14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9" name="Google Shape;329;p14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0" name="Google Shape;330;p14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4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4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4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4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4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4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4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4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4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4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4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4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4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4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4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4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4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4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4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4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4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4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4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4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4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4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4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4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4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4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4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4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4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4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4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4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4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4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4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4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4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4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4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4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4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4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4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4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4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4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4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4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4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4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4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4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4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4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4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4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4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4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4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4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4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4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4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4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4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4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4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4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4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4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4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4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4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4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4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4"/>
            <p:cNvCxnSpPr/>
            <p:nvPr/>
          </p:nvCxnSpPr>
          <p:spPr>
            <a:xfrm>
              <a:off x="135743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4"/>
            <p:cNvCxnSpPr/>
            <p:nvPr/>
          </p:nvCxnSpPr>
          <p:spPr>
            <a:xfrm>
              <a:off x="137231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4"/>
            <p:cNvCxnSpPr/>
            <p:nvPr/>
          </p:nvCxnSpPr>
          <p:spPr>
            <a:xfrm>
              <a:off x="138720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4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4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4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4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4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4"/>
            <p:cNvCxnSpPr/>
            <p:nvPr/>
          </p:nvCxnSpPr>
          <p:spPr>
            <a:xfrm>
              <a:off x="147652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4"/>
            <p:cNvCxnSpPr/>
            <p:nvPr/>
          </p:nvCxnSpPr>
          <p:spPr>
            <a:xfrm>
              <a:off x="149141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4"/>
            <p:cNvCxnSpPr/>
            <p:nvPr/>
          </p:nvCxnSpPr>
          <p:spPr>
            <a:xfrm>
              <a:off x="150629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4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4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4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4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4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4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4"/>
            <p:cNvCxnSpPr/>
            <p:nvPr/>
          </p:nvCxnSpPr>
          <p:spPr>
            <a:xfrm>
              <a:off x="161050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4"/>
            <p:cNvCxnSpPr/>
            <p:nvPr/>
          </p:nvCxnSpPr>
          <p:spPr>
            <a:xfrm>
              <a:off x="162539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4"/>
            <p:cNvCxnSpPr/>
            <p:nvPr/>
          </p:nvCxnSpPr>
          <p:spPr>
            <a:xfrm>
              <a:off x="164027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4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4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4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4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4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4"/>
            <p:cNvCxnSpPr/>
            <p:nvPr/>
          </p:nvCxnSpPr>
          <p:spPr>
            <a:xfrm>
              <a:off x="172959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4"/>
            <p:cNvCxnSpPr/>
            <p:nvPr/>
          </p:nvCxnSpPr>
          <p:spPr>
            <a:xfrm>
              <a:off x="174448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4"/>
            <p:cNvCxnSpPr/>
            <p:nvPr/>
          </p:nvCxnSpPr>
          <p:spPr>
            <a:xfrm>
              <a:off x="175937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4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4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4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4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4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4"/>
            <p:cNvCxnSpPr/>
            <p:nvPr/>
          </p:nvCxnSpPr>
          <p:spPr>
            <a:xfrm>
              <a:off x="184869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4"/>
            <p:cNvCxnSpPr/>
            <p:nvPr/>
          </p:nvCxnSpPr>
          <p:spPr>
            <a:xfrm>
              <a:off x="186357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4"/>
            <p:cNvCxnSpPr/>
            <p:nvPr/>
          </p:nvCxnSpPr>
          <p:spPr>
            <a:xfrm>
              <a:off x="187846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4"/>
            <p:cNvCxnSpPr/>
            <p:nvPr/>
          </p:nvCxnSpPr>
          <p:spPr>
            <a:xfrm>
              <a:off x="189334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47" name="Google Shape;447;p14"/>
          <p:cNvSpPr txBox="1"/>
          <p:nvPr/>
        </p:nvSpPr>
        <p:spPr>
          <a:xfrm>
            <a:off x="641533" y="4149725"/>
            <a:ext cx="7987513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it-IT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House Sales in King County,</a:t>
            </a:r>
            <a:r>
              <a:rPr lang="it-IT" sz="3600" b="1" dirty="0">
                <a:solidFill>
                  <a:schemeClr val="lt1"/>
                </a:solidFill>
              </a:rPr>
              <a:t> </a:t>
            </a:r>
            <a:r>
              <a:rPr lang="it-IT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it-IT" sz="2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it-IT" sz="2200" dirty="0" err="1">
                <a:solidFill>
                  <a:schemeClr val="lt1"/>
                </a:solidFill>
              </a:rPr>
              <a:t>n</a:t>
            </a:r>
            <a:r>
              <a:rPr lang="it-IT" sz="2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onparametric</a:t>
            </a:r>
            <a:r>
              <a:rPr lang="it-IT" sz="2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2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approach</a:t>
            </a:r>
            <a:r>
              <a:rPr lang="it-IT" sz="2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sp>
        <p:nvSpPr>
          <p:cNvPr id="448" name="Google Shape;448;p14"/>
          <p:cNvSpPr txBox="1"/>
          <p:nvPr/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lang="it-IT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Sartor, Panzeri, Mugheddu, Usubelli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2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0900" cy="84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/>
              <a:t>Price model</a:t>
            </a:r>
            <a:endParaRPr sz="2400" dirty="0"/>
          </a:p>
        </p:txBody>
      </p:sp>
      <p:sp>
        <p:nvSpPr>
          <p:cNvPr id="524" name="Google Shape;524;p22"/>
          <p:cNvSpPr txBox="1"/>
          <p:nvPr/>
        </p:nvSpPr>
        <p:spPr>
          <a:xfrm>
            <a:off x="174800" y="1545851"/>
            <a:ext cx="7340700" cy="40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Nonparametric Robust Regression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Target = Log(price [$])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Features: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dirty="0" err="1"/>
              <a:t>Bathfloors_ratio</a:t>
            </a:r>
            <a:r>
              <a:rPr lang="en-GB" dirty="0"/>
              <a:t> 2-spline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dirty="0" err="1"/>
              <a:t>Geodist_index</a:t>
            </a:r>
            <a:r>
              <a:rPr lang="en-GB" dirty="0"/>
              <a:t> 2-spline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dirty="0"/>
              <a:t>Condition piece-wise linear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dirty="0"/>
              <a:t>Age piece-wise linear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dirty="0"/>
              <a:t>Latitude piecewise-linear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dirty="0" err="1"/>
              <a:t>Is_rich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dirty="0"/>
              <a:t>Grade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dirty="0"/>
              <a:t>View 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dirty="0"/>
              <a:t>Log(living surface)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dirty="0"/>
              <a:t>Log(lot surface)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dirty="0"/>
              <a:t>Log(</a:t>
            </a:r>
            <a:r>
              <a:rPr lang="en-GB" dirty="0" err="1"/>
              <a:t>neighbors</a:t>
            </a:r>
            <a:r>
              <a:rPr lang="en-GB" dirty="0"/>
              <a:t> living surface)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dirty="0"/>
              <a:t>Surface upper floor</a:t>
            </a:r>
            <a:endParaRPr dirty="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chemeClr val="dk1"/>
                </a:solidFill>
              </a:rPr>
              <a:t>R^2 = 0.85</a:t>
            </a:r>
            <a:endParaRPr dirty="0"/>
          </a:p>
        </p:txBody>
      </p:sp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34FBF45B-1C1C-4F83-A267-7540DB446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948" y="2193273"/>
            <a:ext cx="2651136" cy="1778253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6CC234D0-FC55-426A-B72B-91E333BBF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108" y="2193273"/>
            <a:ext cx="2473635" cy="16591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ADE918-D7A0-4567-A3F3-427EAAB549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940" r="6709" b="2401"/>
          <a:stretch/>
        </p:blipFill>
        <p:spPr>
          <a:xfrm>
            <a:off x="4737078" y="4009622"/>
            <a:ext cx="3505272" cy="210692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19B20-8364-4C97-8DFB-B30BD465C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r>
              <a:rPr lang="fr-FR" dirty="0"/>
              <a:t>Model </a:t>
            </a:r>
            <a:r>
              <a:rPr lang="fr-FR" dirty="0" err="1"/>
              <a:t>improvement</a:t>
            </a:r>
            <a:endParaRPr lang="fr-FR" dirty="0"/>
          </a:p>
        </p:txBody>
      </p:sp>
      <p:sp>
        <p:nvSpPr>
          <p:cNvPr id="4" name="Google Shape;535;p23">
            <a:extLst>
              <a:ext uri="{FF2B5EF4-FFF2-40B4-BE49-F238E27FC236}">
                <a16:creationId xmlns:a16="http://schemas.microsoft.com/office/drawing/2014/main" id="{E2C3212E-8633-45FF-8FA5-414013C6F036}"/>
              </a:ext>
            </a:extLst>
          </p:cNvPr>
          <p:cNvSpPr txBox="1"/>
          <p:nvPr/>
        </p:nvSpPr>
        <p:spPr>
          <a:xfrm>
            <a:off x="338655" y="2400965"/>
            <a:ext cx="2327985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Nonparametric Robust Regression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Average MAPE: 16.05%</a:t>
            </a:r>
            <a:endParaRPr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E702445-886E-42E5-AB84-FC90B6C17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640" y="1288374"/>
            <a:ext cx="4206108" cy="282547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BC71B9-5767-4B7B-920B-CF12E1EF04C9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4070555" y="4113850"/>
            <a:ext cx="699139" cy="369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9D4CBA-9799-4D88-9F7B-22D0A7262F05}"/>
              </a:ext>
            </a:extLst>
          </p:cNvPr>
          <p:cNvCxnSpPr>
            <a:stCxn id="5" idx="2"/>
          </p:cNvCxnSpPr>
          <p:nvPr/>
        </p:nvCxnSpPr>
        <p:spPr>
          <a:xfrm>
            <a:off x="4769694" y="4113850"/>
            <a:ext cx="716706" cy="369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535;p23">
            <a:extLst>
              <a:ext uri="{FF2B5EF4-FFF2-40B4-BE49-F238E27FC236}">
                <a16:creationId xmlns:a16="http://schemas.microsoft.com/office/drawing/2014/main" id="{DEAA804D-7482-4189-8BC4-8857B8F62301}"/>
              </a:ext>
            </a:extLst>
          </p:cNvPr>
          <p:cNvSpPr txBox="1"/>
          <p:nvPr/>
        </p:nvSpPr>
        <p:spPr>
          <a:xfrm>
            <a:off x="2066348" y="4483510"/>
            <a:ext cx="2505652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Nonparametric Robust Regression – </a:t>
            </a:r>
            <a:r>
              <a:rPr lang="en-GB" b="1" dirty="0"/>
              <a:t>standard </a:t>
            </a:r>
            <a:r>
              <a:rPr lang="en-GB" dirty="0"/>
              <a:t>houses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Average MAPE: 15.65%</a:t>
            </a:r>
            <a:endParaRPr dirty="0"/>
          </a:p>
        </p:txBody>
      </p:sp>
      <p:sp>
        <p:nvSpPr>
          <p:cNvPr id="12" name="Google Shape;535;p23">
            <a:extLst>
              <a:ext uri="{FF2B5EF4-FFF2-40B4-BE49-F238E27FC236}">
                <a16:creationId xmlns:a16="http://schemas.microsoft.com/office/drawing/2014/main" id="{63840324-A502-4FB2-8DA8-2B43D36D877A}"/>
              </a:ext>
            </a:extLst>
          </p:cNvPr>
          <p:cNvSpPr txBox="1"/>
          <p:nvPr/>
        </p:nvSpPr>
        <p:spPr>
          <a:xfrm>
            <a:off x="5486400" y="4483510"/>
            <a:ext cx="260450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Nonparametric Robust Regression – </a:t>
            </a:r>
            <a:r>
              <a:rPr lang="en-GB" b="1" dirty="0"/>
              <a:t>expensive</a:t>
            </a:r>
            <a:r>
              <a:rPr lang="en-GB" dirty="0"/>
              <a:t> houses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Average MAPE: 14.25%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3772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3"/>
          <p:cNvSpPr txBox="1">
            <a:spLocks noGrp="1"/>
          </p:cNvSpPr>
          <p:nvPr>
            <p:ph type="title"/>
          </p:nvPr>
        </p:nvSpPr>
        <p:spPr>
          <a:xfrm>
            <a:off x="287750" y="139175"/>
            <a:ext cx="85746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Model </a:t>
            </a:r>
            <a:r>
              <a:rPr lang="it-IT" dirty="0" err="1"/>
              <a:t>comparison</a:t>
            </a:r>
            <a:endParaRPr dirty="0"/>
          </a:p>
        </p:txBody>
      </p:sp>
      <p:sp>
        <p:nvSpPr>
          <p:cNvPr id="533" name="Google Shape;533;p23"/>
          <p:cNvSpPr txBox="1"/>
          <p:nvPr/>
        </p:nvSpPr>
        <p:spPr>
          <a:xfrm>
            <a:off x="1910266" y="3161594"/>
            <a:ext cx="119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>
                <a:solidFill>
                  <a:schemeClr val="lt1"/>
                </a:solidFill>
              </a:rPr>
              <a:t>Seattle, WA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5659CB-6850-43BB-8446-3AA1C362CF30}"/>
              </a:ext>
            </a:extLst>
          </p:cNvPr>
          <p:cNvSpPr txBox="1"/>
          <p:nvPr/>
        </p:nvSpPr>
        <p:spPr>
          <a:xfrm>
            <a:off x="886608" y="4229162"/>
            <a:ext cx="58913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State-of-the-art is always better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Nonparametric robust regression outperforms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Model aggregation is an improvement</a:t>
            </a:r>
            <a:endParaRPr lang="fr-FR" sz="16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9C978C0-EAA7-40B7-8E67-D4F5D5C630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726427"/>
              </p:ext>
            </p:extLst>
          </p:nvPr>
        </p:nvGraphicFramePr>
        <p:xfrm>
          <a:off x="707923" y="1646844"/>
          <a:ext cx="7595419" cy="18009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51318">
                  <a:extLst>
                    <a:ext uri="{9D8B030D-6E8A-4147-A177-3AD203B41FA5}">
                      <a16:colId xmlns:a16="http://schemas.microsoft.com/office/drawing/2014/main" val="860671715"/>
                    </a:ext>
                  </a:extLst>
                </a:gridCol>
                <a:gridCol w="1871662">
                  <a:extLst>
                    <a:ext uri="{9D8B030D-6E8A-4147-A177-3AD203B41FA5}">
                      <a16:colId xmlns:a16="http://schemas.microsoft.com/office/drawing/2014/main" val="3998443218"/>
                    </a:ext>
                  </a:extLst>
                </a:gridCol>
                <a:gridCol w="1872439">
                  <a:extLst>
                    <a:ext uri="{9D8B030D-6E8A-4147-A177-3AD203B41FA5}">
                      <a16:colId xmlns:a16="http://schemas.microsoft.com/office/drawing/2014/main" val="2059827795"/>
                    </a:ext>
                  </a:extLst>
                </a:gridCol>
              </a:tblGrid>
              <a:tr h="31636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effectLst/>
                        </a:rPr>
                        <a:t>Method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MAPE (%)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dirty="0">
                          <a:effectLst/>
                        </a:rPr>
                        <a:t>MAE ($)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79365819"/>
                  </a:ext>
                </a:extLst>
              </a:tr>
              <a:tr h="31636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Linear Regression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17.84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89.351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73357180"/>
                  </a:ext>
                </a:extLst>
              </a:tr>
              <a:tr h="31636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Nonparametric Robust Regression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16.05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80.897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61833889"/>
                  </a:ext>
                </a:extLst>
              </a:tr>
              <a:tr h="535490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Nonparametric Robust Regression</a:t>
                      </a: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(standard + expensive)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15.56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75.436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36565779"/>
                  </a:ext>
                </a:extLst>
              </a:tr>
              <a:tr h="31636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 err="1">
                          <a:effectLst/>
                        </a:rPr>
                        <a:t>XGBoost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>
                          <a:effectLst/>
                        </a:rPr>
                        <a:t>11.65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58.455 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284314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4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0900" cy="84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Conclusion</a:t>
            </a:r>
            <a:endParaRPr dirty="0"/>
          </a:p>
        </p:txBody>
      </p:sp>
      <p:sp>
        <p:nvSpPr>
          <p:cNvPr id="543" name="Google Shape;543;p24"/>
          <p:cNvSpPr txBox="1">
            <a:spLocks noGrp="1"/>
          </p:cNvSpPr>
          <p:nvPr>
            <p:ph type="body" idx="1"/>
          </p:nvPr>
        </p:nvSpPr>
        <p:spPr>
          <a:xfrm>
            <a:off x="288521" y="1443750"/>
            <a:ext cx="8748029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</a:pPr>
            <a:endParaRPr lang="en-GB" sz="2000" dirty="0"/>
          </a:p>
          <a:p>
            <a:pPr marL="342900" lvl="0" indent="-354330" algn="l" rtl="0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-GB" sz="2000" dirty="0"/>
              <a:t>Compiled list of house features that have most significance on the price of sale</a:t>
            </a:r>
          </a:p>
          <a:p>
            <a:pPr marL="800100" lvl="1" indent="-354330">
              <a:spcBef>
                <a:spcPts val="0"/>
              </a:spcBef>
              <a:buSzPts val="2400"/>
              <a:buChar char="❖"/>
            </a:pPr>
            <a:r>
              <a:rPr lang="en-GB" sz="1800" dirty="0"/>
              <a:t>The first impression is important</a:t>
            </a:r>
          </a:p>
          <a:p>
            <a:pPr marL="800100" lvl="1" indent="-354330">
              <a:spcBef>
                <a:spcPts val="0"/>
              </a:spcBef>
              <a:buSzPts val="2400"/>
              <a:buChar char="❖"/>
            </a:pPr>
            <a:r>
              <a:rPr lang="en-GB" sz="1800" dirty="0"/>
              <a:t>The distance from the main attractions matters</a:t>
            </a:r>
          </a:p>
          <a:p>
            <a:pPr marL="342900" lvl="0" indent="-354330" algn="l" rtl="0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endParaRPr lang="en-GB" sz="2000" dirty="0"/>
          </a:p>
          <a:p>
            <a:pPr marL="342900" lvl="0" indent="-354330" algn="l" rtl="0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endParaRPr lang="en-GB" sz="2000" dirty="0"/>
          </a:p>
          <a:p>
            <a:pPr marL="342900" lvl="0" indent="-354330" algn="l" rtl="0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-GB" sz="2000" dirty="0"/>
              <a:t>Crafted non-linear relationships of such features on the final price</a:t>
            </a:r>
          </a:p>
          <a:p>
            <a:pPr marL="342900" lvl="0" indent="-354330" algn="l" rtl="0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endParaRPr lang="en-GB" sz="2000" dirty="0"/>
          </a:p>
          <a:p>
            <a:pPr marL="342900" lvl="0" indent="-354330" algn="l" rtl="0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endParaRPr lang="en-GB" sz="2000" dirty="0"/>
          </a:p>
          <a:p>
            <a:pPr marL="342900" lvl="0" indent="-354330" algn="l" rtl="0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-GB" sz="2000" dirty="0"/>
              <a:t>Compared parametric and nonparametric price models </a:t>
            </a:r>
          </a:p>
          <a:p>
            <a:pPr marL="342900" lvl="0" indent="-354330" algn="l" rtl="0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endParaRPr lang="en-GB" sz="2000" dirty="0"/>
          </a:p>
          <a:p>
            <a:pPr marL="342900" lvl="0" indent="-354330" algn="l" rtl="0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endParaRPr lang="en-GB" sz="2000" dirty="0"/>
          </a:p>
        </p:txBody>
      </p:sp>
      <p:sp>
        <p:nvSpPr>
          <p:cNvPr id="544" name="Google Shape;544;p24"/>
          <p:cNvSpPr txBox="1"/>
          <p:nvPr/>
        </p:nvSpPr>
        <p:spPr>
          <a:xfrm>
            <a:off x="1079800" y="5726125"/>
            <a:ext cx="733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— The End —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A9A1C-FD29-4E95-ADF3-3166E1857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r>
              <a:rPr lang="fr-FR" dirty="0" err="1"/>
              <a:t>References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342EA-E0BD-4F4C-B80D-352EB0D7BD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1600" dirty="0">
                <a:solidFill>
                  <a:schemeClr val="tx1"/>
                </a:solidFill>
              </a:rPr>
              <a:t>[1] Dataset - </a:t>
            </a:r>
            <a:r>
              <a:rPr lang="it-IT" sz="1600" dirty="0">
                <a:solidFill>
                  <a:schemeClr val="tx1"/>
                </a:solidFill>
              </a:rPr>
              <a:t>https://www.kaggle.com/harlfoxem/housesalesprediction</a:t>
            </a:r>
          </a:p>
          <a:p>
            <a:r>
              <a:rPr lang="it-IT" sz="1600" dirty="0">
                <a:solidFill>
                  <a:schemeClr val="tx1"/>
                </a:solidFill>
              </a:rPr>
              <a:t>[2] </a:t>
            </a:r>
            <a:r>
              <a:rPr lang="it-IT" sz="1600" dirty="0" err="1">
                <a:solidFill>
                  <a:schemeClr val="tx1"/>
                </a:solidFill>
              </a:rPr>
              <a:t>XGBoost</a:t>
            </a:r>
            <a:r>
              <a:rPr lang="it-IT" sz="1600" dirty="0">
                <a:solidFill>
                  <a:schemeClr val="tx1"/>
                </a:solidFill>
              </a:rPr>
              <a:t> - </a:t>
            </a:r>
            <a:r>
              <a:rPr lang="en-GB" sz="1800" dirty="0">
                <a:solidFill>
                  <a:schemeClr val="tx1"/>
                </a:solidFill>
                <a:effectLst/>
                <a:latin typeface="IBM Plex Sans" panose="020B0503050203000203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Chen, T., &amp; </a:t>
            </a:r>
            <a:r>
              <a:rPr lang="en-GB" sz="1800" dirty="0" err="1">
                <a:solidFill>
                  <a:schemeClr val="tx1"/>
                </a:solidFill>
                <a:effectLst/>
                <a:latin typeface="IBM Plex Sans" panose="020B0503050203000203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Guestrin</a:t>
            </a:r>
            <a:r>
              <a:rPr lang="en-GB" sz="1800" dirty="0">
                <a:solidFill>
                  <a:schemeClr val="tx1"/>
                </a:solidFill>
                <a:effectLst/>
                <a:latin typeface="IBM Plex Sans" panose="020B0503050203000203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C. (2016). </a:t>
            </a:r>
            <a:r>
              <a:rPr lang="en-GB" sz="1800" dirty="0" err="1">
                <a:solidFill>
                  <a:schemeClr val="tx1"/>
                </a:solidFill>
                <a:effectLst/>
                <a:latin typeface="IBM Plex Sans" panose="020B0503050203000203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XGBoost</a:t>
            </a:r>
            <a:r>
              <a:rPr lang="en-GB" sz="1800" dirty="0">
                <a:solidFill>
                  <a:schemeClr val="tx1"/>
                </a:solidFill>
                <a:effectLst/>
                <a:latin typeface="IBM Plex Sans" panose="020B0503050203000203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: A Scalable Tree Boosting System. In </a:t>
            </a:r>
            <a:r>
              <a:rPr lang="en-GB" sz="1800" i="1" dirty="0">
                <a:solidFill>
                  <a:schemeClr val="tx1"/>
                </a:solidFill>
                <a:effectLst/>
                <a:latin typeface="IBM Plex Sans" panose="020B0503050203000203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Proceedings of the 22nd ACM SIGKDD International Conference on Knowledge Discovery and Data Mining</a:t>
            </a:r>
            <a:r>
              <a:rPr lang="en-GB" sz="1800" dirty="0">
                <a:solidFill>
                  <a:schemeClr val="tx1"/>
                </a:solidFill>
                <a:effectLst/>
                <a:latin typeface="IBM Plex Sans" panose="020B0503050203000203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 (pp. 785–794). New York, NY, USA: ACM. </a:t>
            </a:r>
          </a:p>
          <a:p>
            <a:r>
              <a:rPr lang="en-GB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[3] Data on housing market- https://www.redfin.com/county/118/WA/King-County/housing-market</a:t>
            </a:r>
          </a:p>
          <a:p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105409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B48E890-EAC8-440F-9771-7DF6495D85A3}"/>
              </a:ext>
            </a:extLst>
          </p:cNvPr>
          <p:cNvSpPr/>
          <p:nvPr/>
        </p:nvSpPr>
        <p:spPr>
          <a:xfrm>
            <a:off x="6238568" y="1655337"/>
            <a:ext cx="2168013" cy="719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05AC0-51D8-4D8F-AD32-C9DE9A641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r>
              <a:rPr lang="en-GB" dirty="0"/>
              <a:t>Problem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63783-9485-4754-BEED-ED8EBB2BCD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6" t="5183" r="2247"/>
          <a:stretch/>
        </p:blipFill>
        <p:spPr bwMode="auto">
          <a:xfrm>
            <a:off x="103240" y="1272425"/>
            <a:ext cx="5129554" cy="242442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C8FF1A-4A87-44BE-BF6D-EF5912D109C8}"/>
              </a:ext>
            </a:extLst>
          </p:cNvPr>
          <p:cNvSpPr txBox="1"/>
          <p:nvPr/>
        </p:nvSpPr>
        <p:spPr>
          <a:xfrm>
            <a:off x="103239" y="1316783"/>
            <a:ext cx="4302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Median House Sale Price in King County</a:t>
            </a:r>
            <a:endParaRPr lang="fr-FR" sz="1600" dirty="0"/>
          </a:p>
        </p:txBody>
      </p:sp>
      <p:pic>
        <p:nvPicPr>
          <p:cNvPr id="11" name="Picture 2" descr="Stickman Thinking High Resolution Stock Photography and Images - Alamy">
            <a:extLst>
              <a:ext uri="{FF2B5EF4-FFF2-40B4-BE49-F238E27FC236}">
                <a16:creationId xmlns:a16="http://schemas.microsoft.com/office/drawing/2014/main" id="{073F3AE7-C97C-4200-9203-90CA6AD49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2" b="7708"/>
          <a:stretch/>
        </p:blipFill>
        <p:spPr bwMode="auto">
          <a:xfrm>
            <a:off x="1646556" y="3605012"/>
            <a:ext cx="2149044" cy="247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095410-9A5C-4FB0-84C6-25F41418C576}"/>
              </a:ext>
            </a:extLst>
          </p:cNvPr>
          <p:cNvSpPr txBox="1"/>
          <p:nvPr/>
        </p:nvSpPr>
        <p:spPr>
          <a:xfrm>
            <a:off x="1816048" y="3833381"/>
            <a:ext cx="19890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How </a:t>
            </a:r>
            <a:r>
              <a:rPr lang="fr-FR" dirty="0" err="1"/>
              <a:t>much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worth</a:t>
            </a:r>
            <a:r>
              <a:rPr lang="fr-FR" dirty="0"/>
              <a:t> </a:t>
            </a:r>
            <a:r>
              <a:rPr lang="fr-FR" dirty="0" err="1"/>
              <a:t>paying</a:t>
            </a:r>
            <a:r>
              <a:rPr lang="fr-FR" dirty="0"/>
              <a:t> for the house I </a:t>
            </a:r>
            <a:r>
              <a:rPr lang="fr-FR" dirty="0" err="1"/>
              <a:t>dream</a:t>
            </a:r>
            <a:r>
              <a:rPr lang="fr-FR" dirty="0"/>
              <a:t>?</a:t>
            </a:r>
          </a:p>
        </p:txBody>
      </p:sp>
      <p:pic>
        <p:nvPicPr>
          <p:cNvPr id="15" name="Immagine 3">
            <a:extLst>
              <a:ext uri="{FF2B5EF4-FFF2-40B4-BE49-F238E27FC236}">
                <a16:creationId xmlns:a16="http://schemas.microsoft.com/office/drawing/2014/main" id="{8CB8B521-19BE-4D58-96BD-044C42C2A8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46" t="13876" r="45740" b="865"/>
          <a:stretch/>
        </p:blipFill>
        <p:spPr>
          <a:xfrm>
            <a:off x="5338918" y="2838313"/>
            <a:ext cx="3805082" cy="3297431"/>
          </a:xfrm>
          <a:prstGeom prst="rect">
            <a:avLst/>
          </a:prstGeom>
        </p:spPr>
      </p:pic>
      <p:sp>
        <p:nvSpPr>
          <p:cNvPr id="16" name="CasellaDiTesto 5">
            <a:extLst>
              <a:ext uri="{FF2B5EF4-FFF2-40B4-BE49-F238E27FC236}">
                <a16:creationId xmlns:a16="http://schemas.microsoft.com/office/drawing/2014/main" id="{E0917736-12CD-4215-80A5-E165F10D3449}"/>
              </a:ext>
            </a:extLst>
          </p:cNvPr>
          <p:cNvSpPr txBox="1"/>
          <p:nvPr/>
        </p:nvSpPr>
        <p:spPr>
          <a:xfrm>
            <a:off x="5306537" y="5843356"/>
            <a:ext cx="457200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</a:rPr>
              <a:t>Seattle downtown seen from Queen Anne Hill</a:t>
            </a:r>
            <a:endParaRPr lang="it-IT" sz="13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D201F7-B563-417F-B3BA-2436FF045F68}"/>
              </a:ext>
            </a:extLst>
          </p:cNvPr>
          <p:cNvSpPr txBox="1"/>
          <p:nvPr/>
        </p:nvSpPr>
        <p:spPr>
          <a:xfrm>
            <a:off x="6238569" y="1655337"/>
            <a:ext cx="2153264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 dirty="0"/>
              <a:t>Median Sale Price</a:t>
            </a:r>
          </a:p>
          <a:p>
            <a:r>
              <a:rPr lang="en-GB" dirty="0"/>
              <a:t>$ 755,000 </a:t>
            </a:r>
          </a:p>
          <a:p>
            <a:r>
              <a:rPr lang="en-GB" dirty="0">
                <a:solidFill>
                  <a:srgbClr val="00B050"/>
                </a:solidFill>
              </a:rPr>
              <a:t>+11.7% </a:t>
            </a:r>
            <a:r>
              <a:rPr lang="en-GB" dirty="0"/>
              <a:t>year-over-year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1876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7300"/>
            <a:ext cx="9144003" cy="4885301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16"/>
          <p:cNvSpPr txBox="1">
            <a:spLocks noGrp="1"/>
          </p:cNvSpPr>
          <p:nvPr>
            <p:ph type="title"/>
          </p:nvPr>
        </p:nvSpPr>
        <p:spPr>
          <a:xfrm>
            <a:off x="281478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br>
              <a:rPr lang="it-IT" dirty="0"/>
            </a:br>
            <a:r>
              <a:rPr lang="it-IT" sz="2400" dirty="0"/>
              <a:t>Procedure</a:t>
            </a:r>
            <a:endParaRPr sz="2400" dirty="0"/>
          </a:p>
        </p:txBody>
      </p:sp>
      <p:sp>
        <p:nvSpPr>
          <p:cNvPr id="470" name="Google Shape;470;p16"/>
          <p:cNvSpPr/>
          <p:nvPr/>
        </p:nvSpPr>
        <p:spPr>
          <a:xfrm>
            <a:off x="2934931" y="2739718"/>
            <a:ext cx="3229887" cy="76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/>
              <a:t>Test </a:t>
            </a:r>
            <a:r>
              <a:rPr lang="it-IT" b="1" dirty="0" err="1"/>
              <a:t>relevant</a:t>
            </a:r>
            <a:r>
              <a:rPr lang="it-IT" b="1" dirty="0"/>
              <a:t> features</a:t>
            </a:r>
            <a:endParaRPr b="1" dirty="0"/>
          </a:p>
        </p:txBody>
      </p:sp>
      <p:sp>
        <p:nvSpPr>
          <p:cNvPr id="471" name="Google Shape;471;p16"/>
          <p:cNvSpPr/>
          <p:nvPr/>
        </p:nvSpPr>
        <p:spPr>
          <a:xfrm>
            <a:off x="2934931" y="3971231"/>
            <a:ext cx="3229889" cy="76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chemeClr val="dk1"/>
                </a:solidFill>
              </a:rPr>
              <a:t>Model house prices</a:t>
            </a:r>
            <a:endParaRPr b="1" dirty="0"/>
          </a:p>
        </p:txBody>
      </p:sp>
      <p:cxnSp>
        <p:nvCxnSpPr>
          <p:cNvPr id="472" name="Google Shape;472;p16"/>
          <p:cNvCxnSpPr>
            <a:cxnSpLocks/>
            <a:stCxn id="470" idx="2"/>
            <a:endCxn id="471" idx="0"/>
          </p:cNvCxnSpPr>
          <p:nvPr/>
        </p:nvCxnSpPr>
        <p:spPr>
          <a:xfrm>
            <a:off x="4549875" y="3508918"/>
            <a:ext cx="1" cy="462313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" name="Google Shape;470;p16">
            <a:extLst>
              <a:ext uri="{FF2B5EF4-FFF2-40B4-BE49-F238E27FC236}">
                <a16:creationId xmlns:a16="http://schemas.microsoft.com/office/drawing/2014/main" id="{9E843A25-7EC9-4201-9027-0F93A941217A}"/>
              </a:ext>
            </a:extLst>
          </p:cNvPr>
          <p:cNvSpPr/>
          <p:nvPr/>
        </p:nvSpPr>
        <p:spPr>
          <a:xfrm>
            <a:off x="2934931" y="1543321"/>
            <a:ext cx="3229887" cy="76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 err="1"/>
              <a:t>Preprocessing</a:t>
            </a:r>
            <a:r>
              <a:rPr lang="it-IT" b="1" dirty="0"/>
              <a:t> – </a:t>
            </a:r>
            <a:r>
              <a:rPr lang="it-IT" b="1" dirty="0" err="1"/>
              <a:t>Outlier</a:t>
            </a:r>
            <a:r>
              <a:rPr lang="it-IT" b="1" dirty="0"/>
              <a:t> </a:t>
            </a:r>
            <a:r>
              <a:rPr lang="it-IT" b="1" dirty="0" err="1"/>
              <a:t>Detection</a:t>
            </a:r>
            <a:endParaRPr b="1" dirty="0"/>
          </a:p>
        </p:txBody>
      </p:sp>
      <p:cxnSp>
        <p:nvCxnSpPr>
          <p:cNvPr id="9" name="Google Shape;472;p16">
            <a:extLst>
              <a:ext uri="{FF2B5EF4-FFF2-40B4-BE49-F238E27FC236}">
                <a16:creationId xmlns:a16="http://schemas.microsoft.com/office/drawing/2014/main" id="{05C1DD55-C0B0-4BBD-96A5-8AC649681090}"/>
              </a:ext>
            </a:extLst>
          </p:cNvPr>
          <p:cNvCxnSpPr/>
          <p:nvPr/>
        </p:nvCxnSpPr>
        <p:spPr>
          <a:xfrm>
            <a:off x="4571928" y="2312521"/>
            <a:ext cx="0" cy="445858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471;p16">
            <a:extLst>
              <a:ext uri="{FF2B5EF4-FFF2-40B4-BE49-F238E27FC236}">
                <a16:creationId xmlns:a16="http://schemas.microsoft.com/office/drawing/2014/main" id="{AB1BC3FA-63F1-4041-AEAD-62DF6D3C80FC}"/>
              </a:ext>
            </a:extLst>
          </p:cNvPr>
          <p:cNvSpPr/>
          <p:nvPr/>
        </p:nvSpPr>
        <p:spPr>
          <a:xfrm>
            <a:off x="2934931" y="5228565"/>
            <a:ext cx="3229892" cy="76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 err="1">
                <a:solidFill>
                  <a:schemeClr val="dk1"/>
                </a:solidFill>
              </a:rPr>
              <a:t>Diagnostics</a:t>
            </a:r>
            <a:r>
              <a:rPr lang="it-IT" b="1" dirty="0">
                <a:solidFill>
                  <a:schemeClr val="dk1"/>
                </a:solidFill>
              </a:rPr>
              <a:t> – Model </a:t>
            </a:r>
            <a:r>
              <a:rPr lang="it-IT" b="1" dirty="0" err="1">
                <a:solidFill>
                  <a:schemeClr val="dk1"/>
                </a:solidFill>
              </a:rPr>
              <a:t>Improvement</a:t>
            </a:r>
            <a:endParaRPr b="1" dirty="0"/>
          </a:p>
        </p:txBody>
      </p:sp>
      <p:cxnSp>
        <p:nvCxnSpPr>
          <p:cNvPr id="12" name="Google Shape;472;p16">
            <a:extLst>
              <a:ext uri="{FF2B5EF4-FFF2-40B4-BE49-F238E27FC236}">
                <a16:creationId xmlns:a16="http://schemas.microsoft.com/office/drawing/2014/main" id="{3285DD7D-D8D2-4F3A-9271-03EC1A613F04}"/>
              </a:ext>
            </a:extLst>
          </p:cNvPr>
          <p:cNvCxnSpPr>
            <a:cxnSpLocks/>
          </p:cNvCxnSpPr>
          <p:nvPr/>
        </p:nvCxnSpPr>
        <p:spPr>
          <a:xfrm>
            <a:off x="4576700" y="4782600"/>
            <a:ext cx="0" cy="445965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5"/>
          <p:cNvSpPr txBox="1">
            <a:spLocks noGrp="1"/>
          </p:cNvSpPr>
          <p:nvPr>
            <p:ph type="title"/>
          </p:nvPr>
        </p:nvSpPr>
        <p:spPr>
          <a:xfrm>
            <a:off x="281478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br>
              <a:rPr lang="it-IT" dirty="0"/>
            </a:br>
            <a:r>
              <a:rPr lang="it-IT" dirty="0"/>
              <a:t>Dataset</a:t>
            </a:r>
            <a:endParaRPr dirty="0"/>
          </a:p>
        </p:txBody>
      </p:sp>
      <p:sp>
        <p:nvSpPr>
          <p:cNvPr id="454" name="Google Shape;454;p15"/>
          <p:cNvSpPr txBox="1"/>
          <p:nvPr/>
        </p:nvSpPr>
        <p:spPr>
          <a:xfrm>
            <a:off x="2072500" y="5328675"/>
            <a:ext cx="119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>
                <a:solidFill>
                  <a:schemeClr val="lt1"/>
                </a:solidFill>
              </a:rPr>
              <a:t>Seattle, WA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55" name="Google Shape;455;p15"/>
          <p:cNvSpPr txBox="1"/>
          <p:nvPr/>
        </p:nvSpPr>
        <p:spPr>
          <a:xfrm>
            <a:off x="1028100" y="1494200"/>
            <a:ext cx="2018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Sale prices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6" name="Google Shape;45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287" y="2854838"/>
            <a:ext cx="3378638" cy="2874038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15"/>
          <p:cNvSpPr txBox="1"/>
          <p:nvPr/>
        </p:nvSpPr>
        <p:spPr>
          <a:xfrm>
            <a:off x="281475" y="5409863"/>
            <a:ext cx="22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King County (WA)</a:t>
            </a:r>
            <a:endParaRPr sz="1000" b="1">
              <a:solidFill>
                <a:schemeClr val="dk1"/>
              </a:solidFill>
            </a:endParaRPr>
          </a:p>
        </p:txBody>
      </p:sp>
      <p:pic>
        <p:nvPicPr>
          <p:cNvPr id="459" name="Google Shape;45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275" y="1991501"/>
            <a:ext cx="664824" cy="664824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15"/>
          <p:cNvSpPr txBox="1"/>
          <p:nvPr/>
        </p:nvSpPr>
        <p:spPr>
          <a:xfrm>
            <a:off x="1028100" y="2092288"/>
            <a:ext cx="2340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21k houses </a:t>
            </a:r>
            <a:endParaRPr/>
          </a:p>
        </p:txBody>
      </p:sp>
      <p:pic>
        <p:nvPicPr>
          <p:cNvPr id="461" name="Google Shape;46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725" y="1448000"/>
            <a:ext cx="507924" cy="50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1928" y="1651508"/>
            <a:ext cx="3697730" cy="1344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15"/>
          <p:cNvPicPr preferRelativeResize="0"/>
          <p:nvPr/>
        </p:nvPicPr>
        <p:blipFill rotWithShape="1">
          <a:blip r:embed="rId7">
            <a:alphaModFix/>
          </a:blip>
          <a:srcRect r="23815"/>
          <a:stretch/>
        </p:blipFill>
        <p:spPr>
          <a:xfrm>
            <a:off x="4572458" y="3214809"/>
            <a:ext cx="3697200" cy="13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52F1AD5-B722-4EFB-AAA0-DD8CB1977902}"/>
              </a:ext>
            </a:extLst>
          </p:cNvPr>
          <p:cNvSpPr txBox="1"/>
          <p:nvPr/>
        </p:nvSpPr>
        <p:spPr>
          <a:xfrm>
            <a:off x="4552418" y="4779702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New </a:t>
            </a:r>
            <a:r>
              <a:rPr lang="it-IT" dirty="0" err="1"/>
              <a:t>variables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geodist_index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has_ren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is_rich</a:t>
            </a:r>
            <a:endParaRPr lang="it-IT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8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0900" cy="84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 err="1"/>
              <a:t>Outlier</a:t>
            </a:r>
            <a:r>
              <a:rPr lang="it-IT" sz="2000" dirty="0"/>
              <a:t> </a:t>
            </a:r>
            <a:r>
              <a:rPr lang="it-IT" sz="2000" dirty="0" err="1"/>
              <a:t>Detection</a:t>
            </a:r>
            <a:endParaRPr sz="2000" dirty="0"/>
          </a:p>
        </p:txBody>
      </p:sp>
      <p:pic>
        <p:nvPicPr>
          <p:cNvPr id="492" name="Google Shape;492;p18"/>
          <p:cNvPicPr preferRelativeResize="0"/>
          <p:nvPr/>
        </p:nvPicPr>
        <p:blipFill rotWithShape="1">
          <a:blip r:embed="rId3">
            <a:alphaModFix/>
          </a:blip>
          <a:srcRect l="23961" t="20351" r="35100" b="16834"/>
          <a:stretch/>
        </p:blipFill>
        <p:spPr>
          <a:xfrm>
            <a:off x="0" y="1287475"/>
            <a:ext cx="3081525" cy="233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18"/>
          <p:cNvPicPr preferRelativeResize="0"/>
          <p:nvPr/>
        </p:nvPicPr>
        <p:blipFill rotWithShape="1">
          <a:blip r:embed="rId4">
            <a:alphaModFix/>
          </a:blip>
          <a:srcRect l="23857" t="19056" r="31247" b="17208"/>
          <a:stretch/>
        </p:blipFill>
        <p:spPr>
          <a:xfrm>
            <a:off x="3081525" y="1287475"/>
            <a:ext cx="3060001" cy="241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18"/>
          <p:cNvPicPr preferRelativeResize="0"/>
          <p:nvPr/>
        </p:nvPicPr>
        <p:blipFill rotWithShape="1">
          <a:blip r:embed="rId5">
            <a:alphaModFix/>
          </a:blip>
          <a:srcRect l="23854" t="25873" r="31699" b="16784"/>
          <a:stretch/>
        </p:blipFill>
        <p:spPr>
          <a:xfrm>
            <a:off x="6084000" y="1287475"/>
            <a:ext cx="3060001" cy="235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18"/>
          <p:cNvPicPr preferRelativeResize="0"/>
          <p:nvPr/>
        </p:nvPicPr>
        <p:blipFill rotWithShape="1">
          <a:blip r:embed="rId6">
            <a:alphaModFix/>
          </a:blip>
          <a:srcRect l="23853" t="20917" r="31702" b="17013"/>
          <a:stretch/>
        </p:blipFill>
        <p:spPr>
          <a:xfrm>
            <a:off x="10750" y="3652725"/>
            <a:ext cx="3060001" cy="241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18"/>
          <p:cNvSpPr txBox="1"/>
          <p:nvPr/>
        </p:nvSpPr>
        <p:spPr>
          <a:xfrm>
            <a:off x="3781425" y="4152900"/>
            <a:ext cx="548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7" name="Google Shape;497;p18"/>
          <p:cNvPicPr preferRelativeResize="0"/>
          <p:nvPr/>
        </p:nvPicPr>
        <p:blipFill rotWithShape="1">
          <a:blip r:embed="rId7">
            <a:alphaModFix/>
          </a:blip>
          <a:srcRect l="23920" t="20431" r="30298" b="17240"/>
          <a:stretch/>
        </p:blipFill>
        <p:spPr>
          <a:xfrm>
            <a:off x="3070775" y="3709500"/>
            <a:ext cx="3002451" cy="235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18"/>
          <p:cNvPicPr preferRelativeResize="0"/>
          <p:nvPr/>
        </p:nvPicPr>
        <p:blipFill rotWithShape="1">
          <a:blip r:embed="rId8">
            <a:alphaModFix/>
          </a:blip>
          <a:srcRect l="23925" t="20327" r="29752" b="17848"/>
          <a:stretch/>
        </p:blipFill>
        <p:spPr>
          <a:xfrm>
            <a:off x="6141525" y="3618500"/>
            <a:ext cx="3002475" cy="24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D0A14-F61F-43AC-A558-A31363B12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r>
              <a:rPr lang="en-GB" dirty="0"/>
              <a:t>Assumption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06A572-B10D-4037-8202-1FC2D2866E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79" t="35655" r="1"/>
          <a:stretch/>
        </p:blipFill>
        <p:spPr bwMode="auto">
          <a:xfrm>
            <a:off x="1393390" y="1645613"/>
            <a:ext cx="6371303" cy="40043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0285CB-CBDE-4C03-9C7D-C46AC3C09A1E}"/>
              </a:ext>
            </a:extLst>
          </p:cNvPr>
          <p:cNvSpPr txBox="1"/>
          <p:nvPr/>
        </p:nvSpPr>
        <p:spPr>
          <a:xfrm>
            <a:off x="2344994" y="5571963"/>
            <a:ext cx="4807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assumed that the distribution of the price is stationary </a:t>
            </a:r>
          </a:p>
          <a:p>
            <a:r>
              <a:rPr lang="en-GB" dirty="0"/>
              <a:t>i.e. the price per square meter didn’t change through time</a:t>
            </a:r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99065A-9451-4735-8D51-41730B7B6BF9}"/>
              </a:ext>
            </a:extLst>
          </p:cNvPr>
          <p:cNvSpPr txBox="1"/>
          <p:nvPr/>
        </p:nvSpPr>
        <p:spPr>
          <a:xfrm>
            <a:off x="2344994" y="1337836"/>
            <a:ext cx="4955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Price per square meter in King County May 2014 - May 2015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2902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D0A14-F61F-43AC-A558-A31363B12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r>
              <a:rPr lang="en-GB" dirty="0"/>
              <a:t>..more on price per square meter</a:t>
            </a:r>
            <a:endParaRPr lang="fr-FR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28083A6-9B83-4B7C-B7F7-EC34C66CDF93}"/>
              </a:ext>
            </a:extLst>
          </p:cNvPr>
          <p:cNvSpPr/>
          <p:nvPr/>
        </p:nvSpPr>
        <p:spPr>
          <a:xfrm>
            <a:off x="1700100" y="1517441"/>
            <a:ext cx="2267216" cy="84040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Houses clustered in 4 geographic areas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12EA8B1-F4F8-4002-8E28-144CD690EA9B}"/>
              </a:ext>
            </a:extLst>
          </p:cNvPr>
          <p:cNvSpPr/>
          <p:nvPr/>
        </p:nvSpPr>
        <p:spPr>
          <a:xfrm>
            <a:off x="5176685" y="1517441"/>
            <a:ext cx="2267216" cy="840400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The price per square meter changes in space!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E808692-2529-43D6-BD9E-FB66E8CE4007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3967316" y="1937641"/>
            <a:ext cx="1209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70571B36-BBBF-42A1-B74D-CC70E9630F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2" r="11075"/>
          <a:stretch/>
        </p:blipFill>
        <p:spPr>
          <a:xfrm>
            <a:off x="1187749" y="2828811"/>
            <a:ext cx="3291918" cy="2841720"/>
          </a:xfrm>
          <a:prstGeom prst="rect">
            <a:avLst/>
          </a:prstGeom>
        </p:spPr>
      </p:pic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4027B6FA-DA45-41B2-8195-723F1E56A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335" y="2511379"/>
            <a:ext cx="3476584" cy="347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E0541B-1239-448C-93AF-6FDC5288C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it-IT" sz="2400" dirty="0"/>
            </a:br>
            <a:r>
              <a:rPr lang="it-IT" sz="2400" dirty="0"/>
              <a:t>Testing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DA4994-7246-49C8-855D-BEC66C2A7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15533"/>
            <a:ext cx="8581042" cy="4525963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it-IT" sz="2000" dirty="0" err="1"/>
              <a:t>Permutational</a:t>
            </a:r>
            <a:r>
              <a:rPr lang="it-IT" sz="2000" dirty="0"/>
              <a:t> ANOVA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600" dirty="0"/>
              <a:t>influence of the geographic distance from the Space Needle on the price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GB" sz="1600" dirty="0">
                <a:effectLst/>
                <a:latin typeface="Arial" panose="020B0604020202020204" pitchFamily="34" charset="0"/>
                <a:ea typeface="DengXian" panose="020B0503020204020204" pitchFamily="2" charset="-122"/>
                <a:cs typeface="Arial" panose="020B0604020202020204" pitchFamily="34" charset="0"/>
              </a:rPr>
              <a:t>effect of living surface on the price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GB" sz="1600" dirty="0">
                <a:effectLst/>
                <a:latin typeface="Arial" panose="020B0604020202020204" pitchFamily="34" charset="0"/>
                <a:ea typeface="DengXian" panose="020B0503020204020204" pitchFamily="2" charset="-122"/>
                <a:cs typeface="Arial" panose="020B0604020202020204" pitchFamily="34" charset="0"/>
              </a:rPr>
              <a:t>effect of view on the price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GB" sz="1600" dirty="0">
                <a:effectLst/>
                <a:latin typeface="Arial" panose="020B0604020202020204" pitchFamily="34" charset="0"/>
                <a:ea typeface="DengXian" panose="020B0503020204020204" pitchFamily="2" charset="-122"/>
                <a:cs typeface="Arial" panose="020B0604020202020204" pitchFamily="34" charset="0"/>
              </a:rPr>
              <a:t>effect of condition on the price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dirty="0">
              <a:effectLst/>
              <a:latin typeface="Arial" panose="020B0604020202020204" pitchFamily="34" charset="0"/>
              <a:ea typeface="DengXian" panose="020B0503020204020204" pitchFamily="2" charset="-122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dirty="0">
              <a:effectLst/>
              <a:latin typeface="Arial" panose="020B0604020202020204" pitchFamily="34" charset="0"/>
              <a:ea typeface="DengXian" panose="020B0503020204020204" pitchFamily="2" charset="-122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GB" dirty="0">
              <a:effectLst/>
              <a:latin typeface="Arial" panose="020B0604020202020204" pitchFamily="34" charset="0"/>
              <a:ea typeface="DengXian" panose="020B0503020204020204" pitchFamily="2" charset="-122"/>
              <a:cs typeface="Arial" panose="020B060402020202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FF84978-B88F-4C3E-A93D-41AA7FECB0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483" b="35255"/>
          <a:stretch/>
        </p:blipFill>
        <p:spPr>
          <a:xfrm>
            <a:off x="1161941" y="2933514"/>
            <a:ext cx="3141042" cy="315216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03C6DE8-D871-483A-A582-ABCD9DF7FF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569" b="34005"/>
          <a:stretch/>
        </p:blipFill>
        <p:spPr>
          <a:xfrm>
            <a:off x="4841019" y="2996861"/>
            <a:ext cx="3062392" cy="308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0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E0541B-1239-448C-93AF-6FDC5288C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it-IT" sz="2400" dirty="0"/>
            </a:br>
            <a:r>
              <a:rPr lang="it-IT" sz="2400" dirty="0"/>
              <a:t>Testing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DB1CC6E3-EC05-40AF-91B1-CF790DF75F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824ED8B-242F-45C0-90C2-201CDA8CF431}"/>
              </a:ext>
            </a:extLst>
          </p:cNvPr>
          <p:cNvSpPr txBox="1"/>
          <p:nvPr/>
        </p:nvSpPr>
        <p:spPr>
          <a:xfrm>
            <a:off x="288520" y="1693061"/>
            <a:ext cx="858104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</a:t>
            </a:r>
            <a:r>
              <a:rPr lang="en-US" sz="2400" dirty="0">
                <a:effectLst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hi-square test of independence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view and condition are correlated</a:t>
            </a:r>
          </a:p>
          <a:p>
            <a:endParaRPr lang="en-US" sz="20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400" dirty="0"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it-IT" sz="2400" dirty="0" err="1"/>
              <a:t>Permutational</a:t>
            </a:r>
            <a:r>
              <a:rPr lang="it-IT" sz="2400" dirty="0"/>
              <a:t> </a:t>
            </a:r>
            <a:r>
              <a:rPr lang="it-IT" sz="2400" dirty="0" err="1"/>
              <a:t>tests</a:t>
            </a:r>
            <a:endParaRPr lang="it-IT" sz="24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/>
              <a:t>the most expensive houses are in the wealthiest neighborhoods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/>
              <a:t>diversity in distribution between old but renovated houses and recently built houses</a:t>
            </a:r>
          </a:p>
        </p:txBody>
      </p:sp>
    </p:spTree>
    <p:extLst>
      <p:ext uri="{BB962C8B-B14F-4D97-AF65-F5344CB8AC3E}">
        <p14:creationId xmlns:p14="http://schemas.microsoft.com/office/powerpoint/2010/main" val="2513482285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</TotalTime>
  <Words>644</Words>
  <Application>Microsoft Office PowerPoint</Application>
  <PresentationFormat>On-screen Show (4:3)</PresentationFormat>
  <Paragraphs>130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Noto Sans Symbols</vt:lpstr>
      <vt:lpstr>Arial</vt:lpstr>
      <vt:lpstr>Calibri</vt:lpstr>
      <vt:lpstr>Courier New</vt:lpstr>
      <vt:lpstr>IBM Plex Sans</vt:lpstr>
      <vt:lpstr>Wingdings</vt:lpstr>
      <vt:lpstr>POLI</vt:lpstr>
      <vt:lpstr>Titolo presentazione sottotitolo</vt:lpstr>
      <vt:lpstr> Problem</vt:lpstr>
      <vt:lpstr> Procedure</vt:lpstr>
      <vt:lpstr> Dataset</vt:lpstr>
      <vt:lpstr> Outlier Detection</vt:lpstr>
      <vt:lpstr> Assumption</vt:lpstr>
      <vt:lpstr> ..more on price per square meter</vt:lpstr>
      <vt:lpstr> Testing</vt:lpstr>
      <vt:lpstr> Testing</vt:lpstr>
      <vt:lpstr> Price model</vt:lpstr>
      <vt:lpstr> Model improvement</vt:lpstr>
      <vt:lpstr> Model comparison</vt:lpstr>
      <vt:lpstr> Conclusion</vt:lpstr>
      <vt:lpstr>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 presentazione sottotitolo</dc:title>
  <dc:creator>Nick Usubelli</dc:creator>
  <cp:lastModifiedBy>Enrico Sartor</cp:lastModifiedBy>
  <cp:revision>12</cp:revision>
  <dcterms:modified xsi:type="dcterms:W3CDTF">2022-01-26T22:51:27Z</dcterms:modified>
</cp:coreProperties>
</file>